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3"/>
    </p:embeddedFont>
    <p:embeddedFont>
      <p:font typeface="Lato" panose="020F0502020204030203" pitchFamily="34" charset="0"/>
      <p:regular r:id="rId14"/>
    </p:embeddedFont>
    <p:embeddedFont>
      <p:font typeface="Lato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3" d="100"/>
          <a:sy n="43" d="100"/>
        </p:scale>
        <p:origin x="1378" y="4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2872680"/>
            <a:ext cx="9445526" cy="181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Detecting Fake News with Machine Learning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5012680"/>
            <a:ext cx="9445526" cy="236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In an era of rapid information dissemination, the spread of misinformation, often termed "fake news," poses a significant challenge. This presentation outlines a project designed to automatically detect fake news using machine learning, providing a robust solution with a user-friendly interface and a persistent database backend.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2601516"/>
            <a:ext cx="11899850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Conclusion and Future Enhancements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4092625"/>
            <a:ext cx="637878" cy="637878"/>
            <a:chOff x="0" y="0"/>
            <a:chExt cx="850503" cy="8505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98575" y="4202906"/>
            <a:ext cx="425202" cy="47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3632" y="4126706"/>
            <a:ext cx="4276874" cy="108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Successful Implementation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3632" y="5283845"/>
            <a:ext cx="4276874" cy="236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 functional fake news detection system has been successfully built, integrating a machine learning model with a user-friendly frontend and a robust backend.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544866" y="4092625"/>
            <a:ext cx="637878" cy="637878"/>
            <a:chOff x="0" y="0"/>
            <a:chExt cx="850503" cy="8505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651204" y="4202906"/>
            <a:ext cx="425203" cy="47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66260" y="4126706"/>
            <a:ext cx="4252912" cy="55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Key Integrations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66260" y="4752231"/>
            <a:ext cx="4276874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Streamlit provides an intuitive user interface, while PostgreSQL ensures reliable storage and retrieval of all interaction data.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097494" y="4092625"/>
            <a:ext cx="637877" cy="637878"/>
            <a:chOff x="0" y="0"/>
            <a:chExt cx="850503" cy="8505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2203831" y="4202906"/>
            <a:ext cx="425203" cy="47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18889" y="4126706"/>
            <a:ext cx="4252912" cy="55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Future Directions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018889" y="4752231"/>
            <a:ext cx="4276874" cy="2817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Future improvements could include exploring more advanced NLP techniques, incorporating real-time data feeds, and enhancing model accuracy through deep learning approaches.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261319"/>
            <a:ext cx="7088237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Project Overview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3177629"/>
            <a:ext cx="8009930" cy="2550616"/>
            <a:chOff x="0" y="0"/>
            <a:chExt cx="10679907" cy="34008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79938" cy="3400806"/>
            </a:xfrm>
            <a:custGeom>
              <a:avLst/>
              <a:gdLst/>
              <a:ahLst/>
              <a:cxnLst/>
              <a:rect l="l" t="t" r="r" b="b"/>
              <a:pathLst>
                <a:path w="10679938" h="3400806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098" y="0"/>
                  </a:lnTo>
                  <a:cubicBezTo>
                    <a:pt x="10570718" y="0"/>
                    <a:pt x="10679938" y="109220"/>
                    <a:pt x="10679938" y="243840"/>
                  </a:cubicBezTo>
                  <a:lnTo>
                    <a:pt x="10679938" y="3156966"/>
                  </a:lnTo>
                  <a:cubicBezTo>
                    <a:pt x="10679938" y="3291586"/>
                    <a:pt x="10570718" y="3400806"/>
                    <a:pt x="10436098" y="3400806"/>
                  </a:cubicBezTo>
                  <a:lnTo>
                    <a:pt x="243840" y="3400806"/>
                  </a:lnTo>
                  <a:cubicBezTo>
                    <a:pt x="109220" y="3400806"/>
                    <a:pt x="0" y="3291586"/>
                    <a:pt x="0" y="3156966"/>
                  </a:cubicBezTo>
                  <a:close/>
                </a:path>
              </a:pathLst>
            </a:custGeom>
            <a:solidFill>
              <a:srgbClr val="EFECE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92238" y="3139529"/>
            <a:ext cx="8009930" cy="152400"/>
            <a:chOff x="0" y="0"/>
            <a:chExt cx="10679907" cy="20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79937" cy="203327"/>
            </a:xfrm>
            <a:custGeom>
              <a:avLst/>
              <a:gdLst/>
              <a:ahLst/>
              <a:cxnLst/>
              <a:rect l="l" t="t" r="r" b="b"/>
              <a:pathLst>
                <a:path w="10679937" h="20332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169" y="0"/>
                  </a:lnTo>
                  <a:cubicBezTo>
                    <a:pt x="10654537" y="0"/>
                    <a:pt x="10679937" y="25400"/>
                    <a:pt x="10679937" y="56769"/>
                  </a:cubicBezTo>
                  <a:lnTo>
                    <a:pt x="10679937" y="146558"/>
                  </a:lnTo>
                  <a:cubicBezTo>
                    <a:pt x="10679937" y="177927"/>
                    <a:pt x="10654537" y="203327"/>
                    <a:pt x="10623169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282824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4571925" y="2752428"/>
            <a:ext cx="850553" cy="850552"/>
            <a:chOff x="0" y="0"/>
            <a:chExt cx="1134070" cy="11340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282824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4827018" y="2965102"/>
            <a:ext cx="340221" cy="425203"/>
            <a:chOff x="0" y="0"/>
            <a:chExt cx="453628" cy="566937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" r="3" b="-10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313855" y="3867299"/>
            <a:ext cx="3797201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Combat Misinformation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3855" y="4404121"/>
            <a:ext cx="7366695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Automatically detect fake news to help users identify unreliable content.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285685" y="3177629"/>
            <a:ext cx="8010079" cy="2550616"/>
            <a:chOff x="0" y="0"/>
            <a:chExt cx="10680105" cy="34008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680065" cy="3400806"/>
            </a:xfrm>
            <a:custGeom>
              <a:avLst/>
              <a:gdLst/>
              <a:ahLst/>
              <a:cxnLst/>
              <a:rect l="l" t="t" r="r" b="b"/>
              <a:pathLst>
                <a:path w="10680065" h="3400806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225" y="0"/>
                  </a:lnTo>
                  <a:cubicBezTo>
                    <a:pt x="10570845" y="0"/>
                    <a:pt x="10680065" y="109220"/>
                    <a:pt x="10680065" y="243840"/>
                  </a:cubicBezTo>
                  <a:lnTo>
                    <a:pt x="10680065" y="3156966"/>
                  </a:lnTo>
                  <a:cubicBezTo>
                    <a:pt x="10680065" y="3291586"/>
                    <a:pt x="10570845" y="3400806"/>
                    <a:pt x="10436225" y="3400806"/>
                  </a:cubicBezTo>
                  <a:lnTo>
                    <a:pt x="243840" y="3400806"/>
                  </a:lnTo>
                  <a:cubicBezTo>
                    <a:pt x="109220" y="3400806"/>
                    <a:pt x="0" y="3291586"/>
                    <a:pt x="0" y="3156966"/>
                  </a:cubicBezTo>
                  <a:close/>
                </a:path>
              </a:pathLst>
            </a:custGeom>
            <a:solidFill>
              <a:srgbClr val="EFECE6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285685" y="3139529"/>
            <a:ext cx="8010079" cy="152400"/>
            <a:chOff x="0" y="0"/>
            <a:chExt cx="10680105" cy="203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680192" cy="203327"/>
            </a:xfrm>
            <a:custGeom>
              <a:avLst/>
              <a:gdLst/>
              <a:ahLst/>
              <a:cxnLst/>
              <a:rect l="l" t="t" r="r" b="b"/>
              <a:pathLst>
                <a:path w="10680192" h="20332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423" y="0"/>
                  </a:lnTo>
                  <a:cubicBezTo>
                    <a:pt x="10654792" y="0"/>
                    <a:pt x="10680192" y="25400"/>
                    <a:pt x="10680192" y="56769"/>
                  </a:cubicBezTo>
                  <a:lnTo>
                    <a:pt x="10680192" y="146558"/>
                  </a:lnTo>
                  <a:cubicBezTo>
                    <a:pt x="10680192" y="177927"/>
                    <a:pt x="10654792" y="203327"/>
                    <a:pt x="10623423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282824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2865372" y="2752428"/>
            <a:ext cx="850553" cy="850552"/>
            <a:chOff x="0" y="0"/>
            <a:chExt cx="1134070" cy="113407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282824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3120464" y="2965102"/>
            <a:ext cx="340221" cy="425203"/>
            <a:chOff x="0" y="0"/>
            <a:chExt cx="453628" cy="566937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" r="3" b="-10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9607302" y="3867299"/>
            <a:ext cx="3659386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Machine Learning Core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07302" y="4404121"/>
            <a:ext cx="7366844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Utilize a robust ML model for accurate classification.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92238" y="6436965"/>
            <a:ext cx="8009930" cy="2550616"/>
            <a:chOff x="0" y="0"/>
            <a:chExt cx="10679907" cy="340082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679938" cy="3400806"/>
            </a:xfrm>
            <a:custGeom>
              <a:avLst/>
              <a:gdLst/>
              <a:ahLst/>
              <a:cxnLst/>
              <a:rect l="l" t="t" r="r" b="b"/>
              <a:pathLst>
                <a:path w="10679938" h="3400806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098" y="0"/>
                  </a:lnTo>
                  <a:cubicBezTo>
                    <a:pt x="10570718" y="0"/>
                    <a:pt x="10679938" y="109220"/>
                    <a:pt x="10679938" y="243840"/>
                  </a:cubicBezTo>
                  <a:lnTo>
                    <a:pt x="10679938" y="3156966"/>
                  </a:lnTo>
                  <a:cubicBezTo>
                    <a:pt x="10679938" y="3291586"/>
                    <a:pt x="10570718" y="3400806"/>
                    <a:pt x="10436098" y="3400806"/>
                  </a:cubicBezTo>
                  <a:lnTo>
                    <a:pt x="243840" y="3400806"/>
                  </a:lnTo>
                  <a:cubicBezTo>
                    <a:pt x="109220" y="3400806"/>
                    <a:pt x="0" y="3291586"/>
                    <a:pt x="0" y="3156966"/>
                  </a:cubicBezTo>
                  <a:close/>
                </a:path>
              </a:pathLst>
            </a:custGeom>
            <a:solidFill>
              <a:srgbClr val="EFECE6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992238" y="6398865"/>
            <a:ext cx="8009930" cy="152400"/>
            <a:chOff x="0" y="0"/>
            <a:chExt cx="10679907" cy="2032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679937" cy="203327"/>
            </a:xfrm>
            <a:custGeom>
              <a:avLst/>
              <a:gdLst/>
              <a:ahLst/>
              <a:cxnLst/>
              <a:rect l="l" t="t" r="r" b="b"/>
              <a:pathLst>
                <a:path w="10679937" h="20332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169" y="0"/>
                  </a:lnTo>
                  <a:cubicBezTo>
                    <a:pt x="10654537" y="0"/>
                    <a:pt x="10679937" y="25400"/>
                    <a:pt x="10679937" y="56769"/>
                  </a:cubicBezTo>
                  <a:lnTo>
                    <a:pt x="10679937" y="146558"/>
                  </a:lnTo>
                  <a:cubicBezTo>
                    <a:pt x="10679937" y="177927"/>
                    <a:pt x="10654537" y="203327"/>
                    <a:pt x="10623169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282824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4571925" y="6011764"/>
            <a:ext cx="850553" cy="850552"/>
            <a:chOff x="0" y="0"/>
            <a:chExt cx="1134070" cy="113407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282824"/>
            </a:solidFill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4827018" y="6224439"/>
            <a:ext cx="340221" cy="425203"/>
            <a:chOff x="0" y="0"/>
            <a:chExt cx="453628" cy="566937"/>
          </a:xfrm>
        </p:grpSpPr>
        <p:sp>
          <p:nvSpPr>
            <p:cNvPr id="34" name="Freeform 34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" r="3" b="-10"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1313855" y="7126635"/>
            <a:ext cx="368766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Intuitive User Interface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13855" y="7663457"/>
            <a:ext cx="7366695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Provide an accessible web interface for seamless interaction.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9285685" y="6436965"/>
            <a:ext cx="8010079" cy="2550616"/>
            <a:chOff x="0" y="0"/>
            <a:chExt cx="10680105" cy="340082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680065" cy="3400806"/>
            </a:xfrm>
            <a:custGeom>
              <a:avLst/>
              <a:gdLst/>
              <a:ahLst/>
              <a:cxnLst/>
              <a:rect l="l" t="t" r="r" b="b"/>
              <a:pathLst>
                <a:path w="10680065" h="3400806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225" y="0"/>
                  </a:lnTo>
                  <a:cubicBezTo>
                    <a:pt x="10570845" y="0"/>
                    <a:pt x="10680065" y="109220"/>
                    <a:pt x="10680065" y="243840"/>
                  </a:cubicBezTo>
                  <a:lnTo>
                    <a:pt x="10680065" y="3156966"/>
                  </a:lnTo>
                  <a:cubicBezTo>
                    <a:pt x="10680065" y="3291586"/>
                    <a:pt x="10570845" y="3400806"/>
                    <a:pt x="10436225" y="3400806"/>
                  </a:cubicBezTo>
                  <a:lnTo>
                    <a:pt x="243840" y="3400806"/>
                  </a:lnTo>
                  <a:cubicBezTo>
                    <a:pt x="109220" y="3400806"/>
                    <a:pt x="0" y="3291586"/>
                    <a:pt x="0" y="3156966"/>
                  </a:cubicBezTo>
                  <a:close/>
                </a:path>
              </a:pathLst>
            </a:custGeom>
            <a:solidFill>
              <a:srgbClr val="EFECE6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9285685" y="6398865"/>
            <a:ext cx="8010079" cy="152400"/>
            <a:chOff x="0" y="0"/>
            <a:chExt cx="10680105" cy="2032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680192" cy="203327"/>
            </a:xfrm>
            <a:custGeom>
              <a:avLst/>
              <a:gdLst/>
              <a:ahLst/>
              <a:cxnLst/>
              <a:rect l="l" t="t" r="r" b="b"/>
              <a:pathLst>
                <a:path w="10680192" h="20332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423" y="0"/>
                  </a:lnTo>
                  <a:cubicBezTo>
                    <a:pt x="10654792" y="0"/>
                    <a:pt x="10680192" y="25400"/>
                    <a:pt x="10680192" y="56769"/>
                  </a:cubicBezTo>
                  <a:lnTo>
                    <a:pt x="10680192" y="146558"/>
                  </a:lnTo>
                  <a:cubicBezTo>
                    <a:pt x="10680192" y="177927"/>
                    <a:pt x="10654792" y="203327"/>
                    <a:pt x="10623423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282824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12865372" y="6011764"/>
            <a:ext cx="850553" cy="850552"/>
            <a:chOff x="0" y="0"/>
            <a:chExt cx="1134070" cy="113407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282824"/>
            </a:solidFill>
          </p:spPr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13120464" y="6224439"/>
            <a:ext cx="340221" cy="425203"/>
            <a:chOff x="0" y="0"/>
            <a:chExt cx="453628" cy="566937"/>
          </a:xfrm>
        </p:grpSpPr>
        <p:sp>
          <p:nvSpPr>
            <p:cNvPr id="44" name="Freeform 44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8" r="3" b="-10"/>
              </a:stretch>
            </a:blipFill>
          </p:spPr>
        </p:sp>
      </p:grpSp>
      <p:sp>
        <p:nvSpPr>
          <p:cNvPr id="45" name="TextBox 45"/>
          <p:cNvSpPr txBox="1"/>
          <p:nvPr/>
        </p:nvSpPr>
        <p:spPr>
          <a:xfrm>
            <a:off x="9607302" y="712663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Reliable Data Storage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607302" y="7663457"/>
            <a:ext cx="7366844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Integrate a database for logging predictions and user inputs.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614636"/>
            <a:ext cx="7088237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Core Objectives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3105745"/>
            <a:ext cx="1134070" cy="1701105"/>
            <a:chOff x="0" y="0"/>
            <a:chExt cx="1512093" cy="22681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12062" cy="2268093"/>
            </a:xfrm>
            <a:custGeom>
              <a:avLst/>
              <a:gdLst/>
              <a:ahLst/>
              <a:cxnLst/>
              <a:rect l="l" t="t" r="r" b="b"/>
              <a:pathLst>
                <a:path w="1512062" h="2268093">
                  <a:moveTo>
                    <a:pt x="0" y="756031"/>
                  </a:moveTo>
                  <a:cubicBezTo>
                    <a:pt x="0" y="338455"/>
                    <a:pt x="338455" y="0"/>
                    <a:pt x="756031" y="0"/>
                  </a:cubicBezTo>
                  <a:cubicBezTo>
                    <a:pt x="1173607" y="0"/>
                    <a:pt x="1512062" y="338455"/>
                    <a:pt x="1512062" y="756031"/>
                  </a:cubicBezTo>
                  <a:lnTo>
                    <a:pt x="1512062" y="1512062"/>
                  </a:lnTo>
                  <a:cubicBezTo>
                    <a:pt x="1512062" y="1929638"/>
                    <a:pt x="1173607" y="2268093"/>
                    <a:pt x="756031" y="2268093"/>
                  </a:cubicBezTo>
                  <a:cubicBezTo>
                    <a:pt x="338455" y="2268093"/>
                    <a:pt x="0" y="1929638"/>
                    <a:pt x="0" y="1512062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346597" y="3747641"/>
            <a:ext cx="425203" cy="47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09825" y="3370212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Develop ML Classifier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09825" y="3907036"/>
            <a:ext cx="14885937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Build a high-accuracy machine learning model specifically for fake news detection.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92238" y="5019377"/>
            <a:ext cx="1134070" cy="1701105"/>
            <a:chOff x="0" y="0"/>
            <a:chExt cx="1512093" cy="22681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12062" cy="2268093"/>
            </a:xfrm>
            <a:custGeom>
              <a:avLst/>
              <a:gdLst/>
              <a:ahLst/>
              <a:cxnLst/>
              <a:rect l="l" t="t" r="r" b="b"/>
              <a:pathLst>
                <a:path w="1512062" h="2268093">
                  <a:moveTo>
                    <a:pt x="0" y="756031"/>
                  </a:moveTo>
                  <a:cubicBezTo>
                    <a:pt x="0" y="338455"/>
                    <a:pt x="338455" y="0"/>
                    <a:pt x="756031" y="0"/>
                  </a:cubicBezTo>
                  <a:cubicBezTo>
                    <a:pt x="1173607" y="0"/>
                    <a:pt x="1512062" y="338455"/>
                    <a:pt x="1512062" y="756031"/>
                  </a:cubicBezTo>
                  <a:lnTo>
                    <a:pt x="1512062" y="1512062"/>
                  </a:lnTo>
                  <a:cubicBezTo>
                    <a:pt x="1512062" y="1929638"/>
                    <a:pt x="1173607" y="2268093"/>
                    <a:pt x="756031" y="2268093"/>
                  </a:cubicBezTo>
                  <a:cubicBezTo>
                    <a:pt x="338455" y="2268093"/>
                    <a:pt x="0" y="1929638"/>
                    <a:pt x="0" y="1512062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346597" y="5661272"/>
            <a:ext cx="425203" cy="47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09825" y="5283845"/>
            <a:ext cx="3700909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Implement Streamlit UI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09825" y="5820668"/>
            <a:ext cx="14885937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Create an interactive and responsive user interface using Streamlit for easy access.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92238" y="6933010"/>
            <a:ext cx="1134070" cy="1701105"/>
            <a:chOff x="0" y="0"/>
            <a:chExt cx="1512093" cy="22681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2062" cy="2268093"/>
            </a:xfrm>
            <a:custGeom>
              <a:avLst/>
              <a:gdLst/>
              <a:ahLst/>
              <a:cxnLst/>
              <a:rect l="l" t="t" r="r" b="b"/>
              <a:pathLst>
                <a:path w="1512062" h="2268093">
                  <a:moveTo>
                    <a:pt x="0" y="756031"/>
                  </a:moveTo>
                  <a:cubicBezTo>
                    <a:pt x="0" y="338455"/>
                    <a:pt x="338455" y="0"/>
                    <a:pt x="756031" y="0"/>
                  </a:cubicBezTo>
                  <a:cubicBezTo>
                    <a:pt x="1173607" y="0"/>
                    <a:pt x="1512062" y="338455"/>
                    <a:pt x="1512062" y="756031"/>
                  </a:cubicBezTo>
                  <a:lnTo>
                    <a:pt x="1512062" y="1512062"/>
                  </a:lnTo>
                  <a:cubicBezTo>
                    <a:pt x="1512062" y="1929638"/>
                    <a:pt x="1173607" y="2268093"/>
                    <a:pt x="756031" y="2268093"/>
                  </a:cubicBezTo>
                  <a:cubicBezTo>
                    <a:pt x="338455" y="2268093"/>
                    <a:pt x="0" y="1929638"/>
                    <a:pt x="0" y="1512062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346597" y="7574905"/>
            <a:ext cx="425203" cy="47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09825" y="7197478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Integrate PostgreSQL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09825" y="7734300"/>
            <a:ext cx="14885937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Seamlessly connect with PostgreSQL to store and retrieve all prediction and interaction data.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226641"/>
            <a:ext cx="7088237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Technology Stack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2894856"/>
            <a:ext cx="4916686" cy="1747094"/>
            <a:chOff x="0" y="0"/>
            <a:chExt cx="6555582" cy="23294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555486" cy="2329434"/>
            </a:xfrm>
            <a:custGeom>
              <a:avLst/>
              <a:gdLst/>
              <a:ahLst/>
              <a:cxnLst/>
              <a:rect l="l" t="t" r="r" b="b"/>
              <a:pathLst>
                <a:path w="6555486" h="2329434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498844" y="0"/>
                  </a:lnTo>
                  <a:cubicBezTo>
                    <a:pt x="6530213" y="0"/>
                    <a:pt x="6555486" y="25400"/>
                    <a:pt x="6555486" y="56642"/>
                  </a:cubicBezTo>
                  <a:lnTo>
                    <a:pt x="6555486" y="2272792"/>
                  </a:lnTo>
                  <a:cubicBezTo>
                    <a:pt x="6555486" y="2304161"/>
                    <a:pt x="6530086" y="2329434"/>
                    <a:pt x="6498844" y="2329434"/>
                  </a:cubicBezTo>
                  <a:lnTo>
                    <a:pt x="56642" y="2329434"/>
                  </a:lnTo>
                  <a:cubicBezTo>
                    <a:pt x="25273" y="2329434"/>
                    <a:pt x="0" y="2304034"/>
                    <a:pt x="0" y="2272792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275755" y="315932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Frontend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5755" y="3809554"/>
            <a:ext cx="4349651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Streamlit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92238" y="4925466"/>
            <a:ext cx="4916686" cy="1747094"/>
            <a:chOff x="0" y="0"/>
            <a:chExt cx="6555582" cy="23294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555486" cy="2329434"/>
            </a:xfrm>
            <a:custGeom>
              <a:avLst/>
              <a:gdLst/>
              <a:ahLst/>
              <a:cxnLst/>
              <a:rect l="l" t="t" r="r" b="b"/>
              <a:pathLst>
                <a:path w="6555486" h="2329434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498844" y="0"/>
                  </a:lnTo>
                  <a:cubicBezTo>
                    <a:pt x="6530213" y="0"/>
                    <a:pt x="6555486" y="25400"/>
                    <a:pt x="6555486" y="56642"/>
                  </a:cubicBezTo>
                  <a:lnTo>
                    <a:pt x="6555486" y="2272792"/>
                  </a:lnTo>
                  <a:cubicBezTo>
                    <a:pt x="6555486" y="2304161"/>
                    <a:pt x="6530086" y="2329434"/>
                    <a:pt x="6498844" y="2329434"/>
                  </a:cubicBezTo>
                  <a:lnTo>
                    <a:pt x="56642" y="2329434"/>
                  </a:lnTo>
                  <a:cubicBezTo>
                    <a:pt x="25273" y="2329434"/>
                    <a:pt x="0" y="2304034"/>
                    <a:pt x="0" y="2272792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275755" y="518993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Backend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5755" y="5840165"/>
            <a:ext cx="4349651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ML Model (Logistic Regression)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92238" y="6956077"/>
            <a:ext cx="4916686" cy="1747094"/>
            <a:chOff x="0" y="0"/>
            <a:chExt cx="6555582" cy="232945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555486" cy="2329434"/>
            </a:xfrm>
            <a:custGeom>
              <a:avLst/>
              <a:gdLst/>
              <a:ahLst/>
              <a:cxnLst/>
              <a:rect l="l" t="t" r="r" b="b"/>
              <a:pathLst>
                <a:path w="6555486" h="2329434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498844" y="0"/>
                  </a:lnTo>
                  <a:cubicBezTo>
                    <a:pt x="6530213" y="0"/>
                    <a:pt x="6555486" y="25400"/>
                    <a:pt x="6555486" y="56642"/>
                  </a:cubicBezTo>
                  <a:lnTo>
                    <a:pt x="6555486" y="2272792"/>
                  </a:lnTo>
                  <a:cubicBezTo>
                    <a:pt x="6555486" y="2304161"/>
                    <a:pt x="6530086" y="2329434"/>
                    <a:pt x="6498844" y="2329434"/>
                  </a:cubicBezTo>
                  <a:lnTo>
                    <a:pt x="56642" y="2329434"/>
                  </a:lnTo>
                  <a:cubicBezTo>
                    <a:pt x="25273" y="2329434"/>
                    <a:pt x="0" y="2304034"/>
                    <a:pt x="0" y="2272792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275755" y="722054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Database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5755" y="7870775"/>
            <a:ext cx="4349651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PostgreSQL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10201" y="2840385"/>
            <a:ext cx="425291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Frontend: Streamlit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10201" y="3579316"/>
            <a:ext cx="10694937" cy="42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Interactive, chatbot-style web interface.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10201" y="4684811"/>
            <a:ext cx="10694937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Displays prediction results clearly and intuitively.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10201" y="5498158"/>
            <a:ext cx="6517332" cy="55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Backend: Machine Learning Model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10201" y="6237089"/>
            <a:ext cx="10694937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Logistic Regression for classification.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10201" y="6789836"/>
            <a:ext cx="10694937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Handles preprocessing and TF-IDF vectorization.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10201" y="7603182"/>
            <a:ext cx="4260800" cy="55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Database: PostgreSQL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10201" y="8342114"/>
            <a:ext cx="10694937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Stores user queries, predictions, confidence scores, and timestamps.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498936" y="4208005"/>
            <a:ext cx="5458734" cy="70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7744" lvl="1" indent="-223872" algn="ctr">
              <a:lnSpc>
                <a:spcPts val="2903"/>
              </a:lnSpc>
              <a:buFont typeface="Arial"/>
              <a:buChar char="•"/>
            </a:pPr>
            <a:r>
              <a:rPr lang="en-US" sz="2073">
                <a:solidFill>
                  <a:srgbClr val="4A4A45"/>
                </a:solidFill>
                <a:latin typeface="Canva Sans"/>
                <a:ea typeface="Canva Sans"/>
                <a:cs typeface="Canva Sans"/>
                <a:sym typeface="Canva Sans"/>
              </a:rPr>
              <a:t>No need for HTML, CSS, or JavaScript.</a:t>
            </a:r>
          </a:p>
          <a:p>
            <a:pPr algn="ctr">
              <a:lnSpc>
                <a:spcPts val="2903"/>
              </a:lnSpc>
            </a:pPr>
            <a:endParaRPr lang="en-US" sz="2073">
              <a:solidFill>
                <a:srgbClr val="4A4A45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02047" y="670620"/>
            <a:ext cx="6443960" cy="84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Dataset and Features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02047" y="2190601"/>
            <a:ext cx="7927627" cy="7927628"/>
            <a:chOff x="0" y="0"/>
            <a:chExt cx="10570170" cy="1057017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0570210" cy="10570210"/>
            </a:xfrm>
            <a:custGeom>
              <a:avLst/>
              <a:gdLst/>
              <a:ahLst/>
              <a:cxnLst/>
              <a:rect l="l" t="t" r="r" b="b"/>
              <a:pathLst>
                <a:path w="10570210" h="10570210">
                  <a:moveTo>
                    <a:pt x="0" y="0"/>
                  </a:moveTo>
                  <a:lnTo>
                    <a:pt x="10570210" y="0"/>
                  </a:lnTo>
                  <a:lnTo>
                    <a:pt x="10570210" y="10570210"/>
                  </a:lnTo>
                  <a:lnTo>
                    <a:pt x="0" y="1057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467850" y="2139255"/>
            <a:ext cx="3866257" cy="50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Dataset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67850" y="2822972"/>
            <a:ext cx="7927627" cy="48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Comprises 40,000 labeled news articles.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67850" y="3325565"/>
            <a:ext cx="7927627" cy="48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Includes both real and fake news examples.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67850" y="3828157"/>
            <a:ext cx="7927627" cy="48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Sourced from Kaggle or reputable open-source news archives.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67850" y="4555331"/>
            <a:ext cx="3866257" cy="50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Features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67850" y="5239047"/>
            <a:ext cx="7927627" cy="48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Each article features a distinct </a:t>
            </a:r>
            <a:r>
              <a:rPr lang="en-US" sz="200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title</a:t>
            </a:r>
            <a:r>
              <a:rPr lang="en-US" sz="20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67850" y="5741640"/>
            <a:ext cx="7927627" cy="48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Comprehensive </a:t>
            </a:r>
            <a:r>
              <a:rPr lang="en-US" sz="200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content</a:t>
            </a:r>
            <a:r>
              <a:rPr lang="en-US" sz="20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provides textual data for analysis.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67850" y="6244232"/>
            <a:ext cx="7927627" cy="48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 binary </a:t>
            </a:r>
            <a:r>
              <a:rPr lang="en-US" sz="200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label (0 or 1)</a:t>
            </a:r>
            <a:r>
              <a:rPr lang="en-US" sz="20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indicates authenticity (0 for real, 1 for fake).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930622"/>
            <a:ext cx="8902601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Data Preprocessing Pipeline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92238" y="2421731"/>
            <a:ext cx="8151762" cy="1134070"/>
            <a:chOff x="0" y="0"/>
            <a:chExt cx="10869017" cy="1512093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0869041" cy="1512062"/>
            </a:xfrm>
            <a:custGeom>
              <a:avLst/>
              <a:gdLst/>
              <a:ahLst/>
              <a:cxnLst/>
              <a:rect l="l" t="t" r="r" b="b"/>
              <a:pathLst>
                <a:path w="10869041" h="1512062">
                  <a:moveTo>
                    <a:pt x="0" y="0"/>
                  </a:moveTo>
                  <a:lnTo>
                    <a:pt x="10869041" y="0"/>
                  </a:lnTo>
                  <a:lnTo>
                    <a:pt x="10869041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6" r="-36" b="-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275755" y="3820269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Text Cleaning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5755" y="4357092"/>
            <a:ext cx="7584727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Removed punctuation, converted text to lowercase, and handled special characters.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144000" y="2421731"/>
            <a:ext cx="8151762" cy="1134070"/>
            <a:chOff x="0" y="0"/>
            <a:chExt cx="10869017" cy="1512093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0869041" cy="1512062"/>
            </a:xfrm>
            <a:custGeom>
              <a:avLst/>
              <a:gdLst/>
              <a:ahLst/>
              <a:cxnLst/>
              <a:rect l="l" t="t" r="r" b="b"/>
              <a:pathLst>
                <a:path w="10869041" h="1512062">
                  <a:moveTo>
                    <a:pt x="0" y="0"/>
                  </a:moveTo>
                  <a:lnTo>
                    <a:pt x="10869041" y="0"/>
                  </a:lnTo>
                  <a:lnTo>
                    <a:pt x="10869041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6" r="-36" b="-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427518" y="3820269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Stopword Removal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27518" y="4357092"/>
            <a:ext cx="7584728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Eliminated common words (e.g., "the," "is") that don't add significant value to analysis.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92238" y="5643116"/>
            <a:ext cx="8151762" cy="1134070"/>
            <a:chOff x="0" y="0"/>
            <a:chExt cx="10869017" cy="1512093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0869041" cy="1512062"/>
            </a:xfrm>
            <a:custGeom>
              <a:avLst/>
              <a:gdLst/>
              <a:ahLst/>
              <a:cxnLst/>
              <a:rect l="l" t="t" r="r" b="b"/>
              <a:pathLst>
                <a:path w="10869041" h="1512062">
                  <a:moveTo>
                    <a:pt x="0" y="0"/>
                  </a:moveTo>
                  <a:lnTo>
                    <a:pt x="10869041" y="0"/>
                  </a:lnTo>
                  <a:lnTo>
                    <a:pt x="10869041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6" r="-36" b="-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275755" y="704165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TF-IDF Vectorization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5755" y="7578477"/>
            <a:ext cx="7584727" cy="131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Applied Term Frequency-Inverse Document Frequency to transform text into numerical vectors, emphasizing important words.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144000" y="5643116"/>
            <a:ext cx="8151762" cy="1134070"/>
            <a:chOff x="0" y="0"/>
            <a:chExt cx="10869017" cy="1512093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0869041" cy="1512062"/>
            </a:xfrm>
            <a:custGeom>
              <a:avLst/>
              <a:gdLst/>
              <a:ahLst/>
              <a:cxnLst/>
              <a:rect l="l" t="t" r="r" b="b"/>
              <a:pathLst>
                <a:path w="10869041" h="1512062">
                  <a:moveTo>
                    <a:pt x="0" y="0"/>
                  </a:moveTo>
                  <a:lnTo>
                    <a:pt x="10869041" y="0"/>
                  </a:lnTo>
                  <a:lnTo>
                    <a:pt x="10869041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6" r="-36" b="-2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9427518" y="704165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Data Splitting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27518" y="7578477"/>
            <a:ext cx="7584728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Divided the dataset into 80% for training the model and 20% for testing its performance.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198870" y="2745879"/>
            <a:ext cx="6106269" cy="6106269"/>
            <a:chOff x="0" y="0"/>
            <a:chExt cx="8141692" cy="81416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41716" cy="8141716"/>
            </a:xfrm>
            <a:custGeom>
              <a:avLst/>
              <a:gdLst/>
              <a:ahLst/>
              <a:cxnLst/>
              <a:rect l="l" t="t" r="r" b="b"/>
              <a:pathLst>
                <a:path w="8141716" h="8141716">
                  <a:moveTo>
                    <a:pt x="0" y="0"/>
                  </a:moveTo>
                  <a:lnTo>
                    <a:pt x="8141716" y="0"/>
                  </a:lnTo>
                  <a:lnTo>
                    <a:pt x="8141716" y="8141716"/>
                  </a:lnTo>
                  <a:lnTo>
                    <a:pt x="0" y="8141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62" b="-6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92238" y="1077665"/>
            <a:ext cx="8234660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Logistic Regression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2691408"/>
            <a:ext cx="4252912" cy="55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Algorithm Choice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3430340"/>
            <a:ext cx="9505355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Logistic Regression was selected as the primary classification algorithm for its effectiveness in binary classification tasks.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4697314"/>
            <a:ext cx="4252912" cy="55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Binary Classification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5436245"/>
            <a:ext cx="9505355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Ideally suited for distinguishing between two classes: real news (0) and fake news (1).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238" y="6703219"/>
            <a:ext cx="4252912" cy="55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Probability Scores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2238" y="7442150"/>
            <a:ext cx="9505355" cy="86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The model outputs a confidence score, indicating the likelihood of an article being fake (e.g., 73% Fake).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63811" y="1609130"/>
            <a:ext cx="7257158" cy="88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PostgreSQL Integration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3811" y="2953642"/>
            <a:ext cx="16360379" cy="976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The PostgreSQL database serves as the persistent storage layer, capturing all interactions and predictions from the fake news detection system. This ensures data integrity and provides a historical log for analysis and auditing.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59049" y="4234904"/>
            <a:ext cx="16369904" cy="4419005"/>
            <a:chOff x="0" y="0"/>
            <a:chExt cx="21826538" cy="58920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26474" cy="5892038"/>
            </a:xfrm>
            <a:custGeom>
              <a:avLst/>
              <a:gdLst/>
              <a:ahLst/>
              <a:cxnLst/>
              <a:rect l="l" t="t" r="r" b="b"/>
              <a:pathLst>
                <a:path w="21826474" h="5892038">
                  <a:moveTo>
                    <a:pt x="0" y="61468"/>
                  </a:moveTo>
                  <a:cubicBezTo>
                    <a:pt x="0" y="27559"/>
                    <a:pt x="27559" y="0"/>
                    <a:pt x="61468" y="0"/>
                  </a:cubicBezTo>
                  <a:lnTo>
                    <a:pt x="21765006" y="0"/>
                  </a:lnTo>
                  <a:lnTo>
                    <a:pt x="21765006" y="6350"/>
                  </a:lnTo>
                  <a:lnTo>
                    <a:pt x="21765006" y="0"/>
                  </a:lnTo>
                  <a:cubicBezTo>
                    <a:pt x="21798916" y="0"/>
                    <a:pt x="21826474" y="27559"/>
                    <a:pt x="21826474" y="61468"/>
                  </a:cubicBezTo>
                  <a:lnTo>
                    <a:pt x="21820124" y="61468"/>
                  </a:lnTo>
                  <a:lnTo>
                    <a:pt x="21826474" y="61468"/>
                  </a:lnTo>
                  <a:lnTo>
                    <a:pt x="21826474" y="5830570"/>
                  </a:lnTo>
                  <a:lnTo>
                    <a:pt x="21820124" y="5830570"/>
                  </a:lnTo>
                  <a:lnTo>
                    <a:pt x="21826474" y="5830570"/>
                  </a:lnTo>
                  <a:cubicBezTo>
                    <a:pt x="21826474" y="5864479"/>
                    <a:pt x="21798916" y="5892038"/>
                    <a:pt x="21765006" y="5892038"/>
                  </a:cubicBezTo>
                  <a:lnTo>
                    <a:pt x="21765006" y="5885688"/>
                  </a:lnTo>
                  <a:lnTo>
                    <a:pt x="21765006" y="5892038"/>
                  </a:lnTo>
                  <a:lnTo>
                    <a:pt x="61468" y="5892038"/>
                  </a:lnTo>
                  <a:lnTo>
                    <a:pt x="61468" y="5885688"/>
                  </a:lnTo>
                  <a:lnTo>
                    <a:pt x="61468" y="5892038"/>
                  </a:lnTo>
                  <a:cubicBezTo>
                    <a:pt x="27559" y="5892038"/>
                    <a:pt x="0" y="5864479"/>
                    <a:pt x="0" y="5830570"/>
                  </a:cubicBezTo>
                  <a:lnTo>
                    <a:pt x="0" y="61468"/>
                  </a:lnTo>
                  <a:lnTo>
                    <a:pt x="6350" y="61468"/>
                  </a:lnTo>
                  <a:lnTo>
                    <a:pt x="0" y="61468"/>
                  </a:lnTo>
                  <a:moveTo>
                    <a:pt x="12700" y="61468"/>
                  </a:moveTo>
                  <a:lnTo>
                    <a:pt x="12700" y="5830570"/>
                  </a:lnTo>
                  <a:lnTo>
                    <a:pt x="6350" y="5830570"/>
                  </a:lnTo>
                  <a:lnTo>
                    <a:pt x="12700" y="5830570"/>
                  </a:lnTo>
                  <a:cubicBezTo>
                    <a:pt x="12700" y="5857494"/>
                    <a:pt x="34544" y="5879338"/>
                    <a:pt x="61468" y="5879338"/>
                  </a:cubicBezTo>
                  <a:lnTo>
                    <a:pt x="21765006" y="5879338"/>
                  </a:lnTo>
                  <a:cubicBezTo>
                    <a:pt x="21791930" y="5879338"/>
                    <a:pt x="21813774" y="5857494"/>
                    <a:pt x="21813774" y="5830570"/>
                  </a:cubicBezTo>
                  <a:lnTo>
                    <a:pt x="21813774" y="61468"/>
                  </a:lnTo>
                  <a:cubicBezTo>
                    <a:pt x="21813774" y="34544"/>
                    <a:pt x="21791930" y="12700"/>
                    <a:pt x="21765006" y="12700"/>
                  </a:cubicBezTo>
                  <a:lnTo>
                    <a:pt x="61468" y="12700"/>
                  </a:lnTo>
                  <a:lnTo>
                    <a:pt x="61468" y="6350"/>
                  </a:lnTo>
                  <a:lnTo>
                    <a:pt x="61468" y="12700"/>
                  </a:lnTo>
                  <a:cubicBezTo>
                    <a:pt x="34544" y="12700"/>
                    <a:pt x="12700" y="34544"/>
                    <a:pt x="12700" y="61468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73336" y="4249191"/>
            <a:ext cx="16341329" cy="1230511"/>
            <a:chOff x="0" y="0"/>
            <a:chExt cx="21788438" cy="16406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788501" cy="1640713"/>
            </a:xfrm>
            <a:custGeom>
              <a:avLst/>
              <a:gdLst/>
              <a:ahLst/>
              <a:cxnLst/>
              <a:rect l="l" t="t" r="r" b="b"/>
              <a:pathLst>
                <a:path w="21788501" h="1640713">
                  <a:moveTo>
                    <a:pt x="0" y="0"/>
                  </a:moveTo>
                  <a:lnTo>
                    <a:pt x="21788501" y="0"/>
                  </a:lnTo>
                  <a:lnTo>
                    <a:pt x="21788501" y="1640713"/>
                  </a:lnTo>
                  <a:lnTo>
                    <a:pt x="0" y="1640713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248668" y="4328666"/>
            <a:ext cx="1895772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ID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04630" y="4328666"/>
            <a:ext cx="2708076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Timestamp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72895" y="4328666"/>
            <a:ext cx="4342210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User Message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75294" y="4328666"/>
            <a:ext cx="2708076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Prediction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143560" y="4328666"/>
            <a:ext cx="1895773" cy="976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Confidence Score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73336" y="5479702"/>
            <a:ext cx="16341329" cy="789980"/>
            <a:chOff x="0" y="0"/>
            <a:chExt cx="21788438" cy="105330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788501" cy="1053338"/>
            </a:xfrm>
            <a:custGeom>
              <a:avLst/>
              <a:gdLst/>
              <a:ahLst/>
              <a:cxnLst/>
              <a:rect l="l" t="t" r="r" b="b"/>
              <a:pathLst>
                <a:path w="21788501" h="1053338">
                  <a:moveTo>
                    <a:pt x="0" y="0"/>
                  </a:moveTo>
                  <a:lnTo>
                    <a:pt x="21788501" y="0"/>
                  </a:lnTo>
                  <a:lnTo>
                    <a:pt x="21788501" y="1053338"/>
                  </a:lnTo>
                  <a:lnTo>
                    <a:pt x="0" y="10533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248668" y="5559177"/>
            <a:ext cx="1895772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704630" y="5559177"/>
            <a:ext cx="2708076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2023-10-26 10:00:00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72895" y="5559177"/>
            <a:ext cx="4342210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Article about alien invasion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75294" y="5559177"/>
            <a:ext cx="2708076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Fake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143560" y="5559177"/>
            <a:ext cx="1895773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95%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73336" y="6269682"/>
            <a:ext cx="16341329" cy="789980"/>
            <a:chOff x="0" y="0"/>
            <a:chExt cx="21788438" cy="105330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788501" cy="1053338"/>
            </a:xfrm>
            <a:custGeom>
              <a:avLst/>
              <a:gdLst/>
              <a:ahLst/>
              <a:cxnLst/>
              <a:rect l="l" t="t" r="r" b="b"/>
              <a:pathLst>
                <a:path w="21788501" h="1053338">
                  <a:moveTo>
                    <a:pt x="0" y="0"/>
                  </a:moveTo>
                  <a:lnTo>
                    <a:pt x="21788501" y="0"/>
                  </a:lnTo>
                  <a:lnTo>
                    <a:pt x="21788501" y="1053338"/>
                  </a:lnTo>
                  <a:lnTo>
                    <a:pt x="0" y="105333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248668" y="6349156"/>
            <a:ext cx="1895772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704630" y="6349156"/>
            <a:ext cx="2708076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2023-10-26 10:05:30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972895" y="6349156"/>
            <a:ext cx="4342210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Report on climate change research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75294" y="6349156"/>
            <a:ext cx="2708076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Real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143560" y="6349156"/>
            <a:ext cx="1895773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88%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73336" y="7059662"/>
            <a:ext cx="16341329" cy="789980"/>
            <a:chOff x="0" y="0"/>
            <a:chExt cx="21788438" cy="105330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1788501" cy="1053338"/>
            </a:xfrm>
            <a:custGeom>
              <a:avLst/>
              <a:gdLst/>
              <a:ahLst/>
              <a:cxnLst/>
              <a:rect l="l" t="t" r="r" b="b"/>
              <a:pathLst>
                <a:path w="21788501" h="1053338">
                  <a:moveTo>
                    <a:pt x="0" y="0"/>
                  </a:moveTo>
                  <a:lnTo>
                    <a:pt x="21788501" y="0"/>
                  </a:lnTo>
                  <a:lnTo>
                    <a:pt x="21788501" y="1053338"/>
                  </a:lnTo>
                  <a:lnTo>
                    <a:pt x="0" y="10533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1248668" y="7139136"/>
            <a:ext cx="1895772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704630" y="7139136"/>
            <a:ext cx="2708076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2023-10-26 10:15:10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972895" y="7139136"/>
            <a:ext cx="4342210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Breaking news on a new cure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875294" y="7139136"/>
            <a:ext cx="2708076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Fake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143560" y="7139136"/>
            <a:ext cx="1895773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73%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973336" y="7849641"/>
            <a:ext cx="16341329" cy="789980"/>
            <a:chOff x="0" y="0"/>
            <a:chExt cx="21788438" cy="105330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1788501" cy="1053338"/>
            </a:xfrm>
            <a:custGeom>
              <a:avLst/>
              <a:gdLst/>
              <a:ahLst/>
              <a:cxnLst/>
              <a:rect l="l" t="t" r="r" b="b"/>
              <a:pathLst>
                <a:path w="21788501" h="1053338">
                  <a:moveTo>
                    <a:pt x="0" y="0"/>
                  </a:moveTo>
                  <a:lnTo>
                    <a:pt x="21788501" y="0"/>
                  </a:lnTo>
                  <a:lnTo>
                    <a:pt x="21788501" y="1053338"/>
                  </a:lnTo>
                  <a:lnTo>
                    <a:pt x="0" y="105333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1248668" y="7929116"/>
            <a:ext cx="1895772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4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704630" y="7929116"/>
            <a:ext cx="2708076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2023-10-26 10:20:45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972895" y="7929116"/>
            <a:ext cx="4342210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Company Q3 earnings report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875294" y="7929116"/>
            <a:ext cx="2708076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Real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5143560" y="7929116"/>
            <a:ext cx="1895773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92%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03535" y="1084212"/>
            <a:ext cx="6454825" cy="844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Streamlit Interface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03535" y="2316361"/>
            <a:ext cx="645468" cy="645468"/>
            <a:chOff x="0" y="0"/>
            <a:chExt cx="860623" cy="860623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860679" cy="860679"/>
            </a:xfrm>
            <a:custGeom>
              <a:avLst/>
              <a:gdLst/>
              <a:ahLst/>
              <a:cxnLst/>
              <a:rect l="l" t="t" r="r" b="b"/>
              <a:pathLst>
                <a:path w="860679" h="860679">
                  <a:moveTo>
                    <a:pt x="0" y="0"/>
                  </a:moveTo>
                  <a:lnTo>
                    <a:pt x="860679" y="0"/>
                  </a:lnTo>
                  <a:lnTo>
                    <a:pt x="860679" y="860679"/>
                  </a:lnTo>
                  <a:lnTo>
                    <a:pt x="0" y="860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6" b="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871662" y="2450604"/>
            <a:ext cx="3227337" cy="422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Text Input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71662" y="2942184"/>
            <a:ext cx="8654802" cy="49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Users can enter news content manually for analysis.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03535" y="4086522"/>
            <a:ext cx="645468" cy="645467"/>
            <a:chOff x="0" y="0"/>
            <a:chExt cx="860623" cy="860623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860679" cy="860679"/>
            </a:xfrm>
            <a:custGeom>
              <a:avLst/>
              <a:gdLst/>
              <a:ahLst/>
              <a:cxnLst/>
              <a:rect l="l" t="t" r="r" b="b"/>
              <a:pathLst>
                <a:path w="860679" h="860679">
                  <a:moveTo>
                    <a:pt x="0" y="0"/>
                  </a:moveTo>
                  <a:lnTo>
                    <a:pt x="860679" y="0"/>
                  </a:lnTo>
                  <a:lnTo>
                    <a:pt x="860679" y="860679"/>
                  </a:lnTo>
                  <a:lnTo>
                    <a:pt x="0" y="860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6" b="6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871662" y="4220766"/>
            <a:ext cx="3227337" cy="422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Character Limit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71662" y="4712345"/>
            <a:ext cx="8654802" cy="37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Input is capped at 1000 characters for focused and efficient predictions.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03535" y="5856685"/>
            <a:ext cx="645468" cy="645468"/>
            <a:chOff x="0" y="0"/>
            <a:chExt cx="860623" cy="860623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860679" cy="860679"/>
            </a:xfrm>
            <a:custGeom>
              <a:avLst/>
              <a:gdLst/>
              <a:ahLst/>
              <a:cxnLst/>
              <a:rect l="l" t="t" r="r" b="b"/>
              <a:pathLst>
                <a:path w="860679" h="860679">
                  <a:moveTo>
                    <a:pt x="0" y="0"/>
                  </a:moveTo>
                  <a:lnTo>
                    <a:pt x="860679" y="0"/>
                  </a:lnTo>
                  <a:lnTo>
                    <a:pt x="860679" y="860679"/>
                  </a:lnTo>
                  <a:lnTo>
                    <a:pt x="0" y="860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6" b="6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871662" y="5990927"/>
            <a:ext cx="3227337" cy="422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Export Results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71662" y="6482506"/>
            <a:ext cx="8654802" cy="49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Users can easily save prediction outcomes as a .txt file for record-keeping.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903535" y="7626846"/>
            <a:ext cx="645468" cy="645468"/>
            <a:chOff x="0" y="0"/>
            <a:chExt cx="860623" cy="860623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860679" cy="860679"/>
            </a:xfrm>
            <a:custGeom>
              <a:avLst/>
              <a:gdLst/>
              <a:ahLst/>
              <a:cxnLst/>
              <a:rect l="l" t="t" r="r" b="b"/>
              <a:pathLst>
                <a:path w="860679" h="860679">
                  <a:moveTo>
                    <a:pt x="0" y="0"/>
                  </a:moveTo>
                  <a:lnTo>
                    <a:pt x="860679" y="0"/>
                  </a:lnTo>
                  <a:lnTo>
                    <a:pt x="860679" y="860679"/>
                  </a:lnTo>
                  <a:lnTo>
                    <a:pt x="0" y="860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6" b="6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1871662" y="7761089"/>
            <a:ext cx="3401914" cy="422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PostgreSQL Integration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71662" y="8252669"/>
            <a:ext cx="8654802" cy="91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All user queries and corresponding predictions are logged in real-time to the database.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702</Words>
  <Application>Microsoft Office PowerPoint</Application>
  <PresentationFormat>Custom</PresentationFormat>
  <Paragraphs>138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Canva Sans</vt:lpstr>
      <vt:lpstr>Calibri</vt:lpstr>
      <vt:lpstr>Lato</vt:lpstr>
      <vt:lpstr>Lato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Detecting-Fake-News-with-Machine-Learning (1).pptx</dc:title>
  <cp:lastModifiedBy>ESHWAR R</cp:lastModifiedBy>
  <cp:revision>2</cp:revision>
  <dcterms:created xsi:type="dcterms:W3CDTF">2006-08-16T00:00:00Z</dcterms:created>
  <dcterms:modified xsi:type="dcterms:W3CDTF">2025-07-29T06:47:19Z</dcterms:modified>
  <dc:identifier>DAGuWYu1sGI</dc:identifier>
</cp:coreProperties>
</file>